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310" r:id="rId4"/>
    <p:sldId id="285" r:id="rId5"/>
    <p:sldId id="288" r:id="rId6"/>
    <p:sldId id="291" r:id="rId7"/>
    <p:sldId id="293" r:id="rId8"/>
    <p:sldId id="309" r:id="rId9"/>
    <p:sldId id="300" r:id="rId10"/>
    <p:sldId id="297" r:id="rId11"/>
    <p:sldId id="305" r:id="rId12"/>
    <p:sldId id="306" r:id="rId13"/>
    <p:sldId id="280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>
        <p:scale>
          <a:sx n="70" d="100"/>
          <a:sy n="70" d="100"/>
        </p:scale>
        <p:origin x="138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CD344-574B-4ECC-A12C-DC8DCDBA9704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886B5-19F7-43D0-8BAE-54A2E18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now</a:t>
            </a:r>
            <a:r>
              <a:rPr lang="en-US" baseline="0" dirty="0" smtClean="0"/>
              <a:t> it’s time to talk about NMR. This is a spectroscopy that you can do in solution or in solid state, but we’ll talk about applications to biological problems in solution. I do NMR for the facility in 30% of my working time, using the instrumentation maintained by ISIC.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886B5-19F7-43D0-8BAE-54A2E183ED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/>
              </a:rPr>
              <a:t>1) We have all the instrumentation and know-how to produce proteins expressed in bacterial, insect and mammalian cells.</a:t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>2) We purify and teach users to purify proteins, and to analyze protein samples by CD, ITC and SPR.</a:t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>3) We also offer advice on other possible biophysical techniques in collaboration with other facilities and labs.</a:t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>4) We design and perform protein crystallization trials, to get crystals that we then shoot at SLS for structure determination.</a:t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>5) We advice and execute NMR-based investigations of proteins in solution.</a:t>
            </a:r>
          </a:p>
          <a:p>
            <a:r>
              <a:rPr lang="en-US" dirty="0" smtClean="0"/>
              <a:t>6) We also help you prepare grids for electron microscopy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886B5-19F7-43D0-8BAE-54A2E183ED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5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now</a:t>
            </a:r>
            <a:r>
              <a:rPr lang="en-US" baseline="0" dirty="0" smtClean="0"/>
              <a:t> it’s time to talk about NMR. This is a spectroscopy that you can do in solution or in solid state, but we’ll talk about applications to biological problems in solution. I do NMR for the facility in 30% of my working time, using the instrumentation maintained by ISIC.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886B5-19F7-43D0-8BAE-54A2E183ED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3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5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8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0B89-A1EE-4DAD-B8C1-C10C8B4499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5941-F618-41B6-833E-EA4F95C9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labriataphd.altervist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briataphd.altervista.org/" TargetMode="Externa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abriataphd.altervista.org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labriataphd.altervist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abriataphd.altervista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hyperlink" Target="http://labriataphd.altervista.org/" TargetMode="External"/><Relationship Id="rId7" Type="http://schemas.openxmlformats.org/officeDocument/2006/relationships/image" Target="../media/image50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labriataphd.altervist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abriataphd.altervist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briataphd.altervista.org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abriataphd.altervista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briataphd.altervista.org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abriataphd.altervista.org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pf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62" y="3750168"/>
            <a:ext cx="1872208" cy="10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5585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State of the art of protein tertiary structure prediction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4124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u="sng" dirty="0" smtClean="0"/>
              <a:t>Luciano </a:t>
            </a:r>
            <a:r>
              <a:rPr lang="en-US" sz="2600" i="1" u="sng" dirty="0" smtClean="0"/>
              <a:t>Abriata</a:t>
            </a:r>
            <a:r>
              <a:rPr lang="en-US" sz="2600" i="1" dirty="0" smtClean="0"/>
              <a:t> and Matteo </a:t>
            </a:r>
            <a:r>
              <a:rPr lang="en-US" sz="2600" i="1" dirty="0" smtClean="0"/>
              <a:t>Dal </a:t>
            </a:r>
            <a:r>
              <a:rPr lang="en-US" sz="2600" i="1" dirty="0" smtClean="0"/>
              <a:t>Peraro</a:t>
            </a:r>
            <a:endParaRPr lang="en-US" sz="2600" i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31" y="3812047"/>
            <a:ext cx="1228715" cy="9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44917" y="2029010"/>
            <a:ext cx="7332541" cy="1085708"/>
            <a:chOff x="-6555091" y="4035904"/>
            <a:chExt cx="7332541" cy="108570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01448" y="4299117"/>
              <a:ext cx="2695503" cy="8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https://pcrycf.epfl.ch/files/content/sites/pcrycf/files/chablon-splash_SV%20PCRYCF%2020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65761" y="4339987"/>
              <a:ext cx="2708192" cy="76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-2684844" y="4035904"/>
              <a:ext cx="34622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Laboratory </a:t>
              </a:r>
              <a:r>
                <a:rPr lang="en-US" sz="1400" b="1" dirty="0" smtClean="0"/>
                <a:t>for Biomolecular Modeling</a:t>
              </a:r>
              <a:endParaRPr lang="en-US" sz="14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6555091" y="4035904"/>
              <a:ext cx="3486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Protein Production &amp; Structure Facility</a:t>
              </a:r>
              <a:endParaRPr lang="en-US" sz="1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8618" y="406630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http://labriataphd.altervista.org</a:t>
            </a:r>
            <a:r>
              <a:rPr lang="en-US" b="1" dirty="0" smtClean="0">
                <a:hlinkClick r:id="rId7"/>
              </a:rPr>
              <a:t>/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3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2717" y="821878"/>
            <a:ext cx="7922250" cy="5174782"/>
            <a:chOff x="1884870" y="1650763"/>
            <a:chExt cx="5135325" cy="3354374"/>
          </a:xfrm>
        </p:grpSpPr>
        <p:sp>
          <p:nvSpPr>
            <p:cNvPr id="46" name="Rectangle 45"/>
            <p:cNvSpPr/>
            <p:nvPr/>
          </p:nvSpPr>
          <p:spPr>
            <a:xfrm>
              <a:off x="2197622" y="4603307"/>
              <a:ext cx="141316" cy="191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495263" y="2625421"/>
              <a:ext cx="169332" cy="453410"/>
              <a:chOff x="7670801" y="3818957"/>
              <a:chExt cx="169332" cy="1138819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7670801" y="3818957"/>
                <a:ext cx="169332" cy="567699"/>
              </a:xfrm>
              <a:prstGeom prst="triangl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flipV="1">
                <a:off x="7670801" y="4390077"/>
                <a:ext cx="169332" cy="567699"/>
              </a:xfrm>
              <a:prstGeom prst="triangl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2329239" y="4571889"/>
              <a:ext cx="141316" cy="191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180764" y="2570915"/>
              <a:ext cx="169332" cy="579354"/>
              <a:chOff x="7670801" y="3829606"/>
              <a:chExt cx="169332" cy="1136200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7670801" y="3829606"/>
                <a:ext cx="169332" cy="567700"/>
              </a:xfrm>
              <a:prstGeom prst="triangl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flipV="1">
                <a:off x="7670801" y="4398106"/>
                <a:ext cx="169332" cy="567700"/>
              </a:xfrm>
              <a:prstGeom prst="triangl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b="52157"/>
            <a:stretch/>
          </p:blipFill>
          <p:spPr>
            <a:xfrm>
              <a:off x="1884870" y="1650763"/>
              <a:ext cx="5135325" cy="3354374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2538789" y="8095991"/>
            <a:ext cx="141316" cy="19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0" y="55484"/>
            <a:ext cx="58448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Progress in modeling </a:t>
            </a:r>
            <a:r>
              <a:rPr lang="en-US" sz="2300" b="1" dirty="0" smtClean="0"/>
              <a:t>very hard </a:t>
            </a:r>
            <a:r>
              <a:rPr lang="en-US" sz="2300" b="1" dirty="0" smtClean="0"/>
              <a:t>targets?</a:t>
            </a:r>
            <a:endParaRPr lang="en-US" sz="23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http://labriataphd.altervista.org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 rot="19524998">
            <a:off x="1090609" y="5516852"/>
            <a:ext cx="92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(1994)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38056" y="5209738"/>
            <a:ext cx="482482" cy="31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 rot="19524998">
            <a:off x="6822206" y="5516851"/>
            <a:ext cx="92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(2018)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089937" y="253210"/>
            <a:ext cx="2541006" cy="854495"/>
            <a:chOff x="6089937" y="253210"/>
            <a:chExt cx="2541006" cy="854495"/>
          </a:xfrm>
        </p:grpSpPr>
        <p:sp>
          <p:nvSpPr>
            <p:cNvPr id="66" name="Right Brace 65"/>
            <p:cNvSpPr/>
            <p:nvPr/>
          </p:nvSpPr>
          <p:spPr>
            <a:xfrm rot="5400000" flipH="1">
              <a:off x="7620861" y="307883"/>
              <a:ext cx="186590" cy="126524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247253" y="790229"/>
              <a:ext cx="383690" cy="317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8051439" y="927928"/>
              <a:ext cx="269619" cy="1058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33290" y="843493"/>
              <a:ext cx="287768" cy="844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089937" y="253210"/>
              <a:ext cx="2231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Machine Learning for molecular modeling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02730" y="914522"/>
            <a:ext cx="6836368" cy="4060963"/>
            <a:chOff x="1602730" y="914522"/>
            <a:chExt cx="6836368" cy="4060963"/>
          </a:xfrm>
        </p:grpSpPr>
        <p:sp>
          <p:nvSpPr>
            <p:cNvPr id="61" name="Right Brace 60"/>
            <p:cNvSpPr/>
            <p:nvPr/>
          </p:nvSpPr>
          <p:spPr>
            <a:xfrm rot="5400000">
              <a:off x="6649422" y="3114490"/>
              <a:ext cx="168808" cy="170188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40991" y="4144488"/>
              <a:ext cx="28981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Coevolution-based contact prediction methods in literature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73" name="Picture 2" descr="http://journals.plos.org/plosone/article/figure/image?size=large&amp;id=info:doi/10.1371/journal.pone.0028766.g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730" y="914522"/>
              <a:ext cx="3514702" cy="1410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82233" y="3742660"/>
            <a:ext cx="6285417" cy="1307805"/>
          </a:xfrm>
          <a:prstGeom prst="rect">
            <a:avLst/>
          </a:prstGeom>
          <a:gradFill>
            <a:gsLst>
              <a:gs pos="12000">
                <a:schemeClr val="accent1">
                  <a:lumMod val="5000"/>
                  <a:lumOff val="95000"/>
                  <a:alpha val="0"/>
                </a:schemeClr>
              </a:gs>
              <a:gs pos="57000">
                <a:schemeClr val="bg1">
                  <a:lumMod val="65000"/>
                  <a:alpha val="40000"/>
                </a:schemeClr>
              </a:gs>
              <a:gs pos="86000">
                <a:schemeClr val="bg1">
                  <a:lumMod val="50000"/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72479" y="3016203"/>
            <a:ext cx="6285417" cy="8867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3000">
                <a:srgbClr val="FFC000">
                  <a:alpha val="42000"/>
                </a:srgb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82233" y="1090777"/>
            <a:ext cx="6285417" cy="17571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rgbClr val="92D050">
                  <a:alpha val="4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785" r="49470"/>
          <a:stretch/>
        </p:blipFill>
        <p:spPr bwMode="auto">
          <a:xfrm>
            <a:off x="3890356" y="529388"/>
            <a:ext cx="4596313" cy="64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2896250" y="1385159"/>
            <a:ext cx="166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Sum of Z-scores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896250" y="4557940"/>
            <a:ext cx="166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Sum of Z-scores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84141" y="65940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Official ranking for all </a:t>
            </a:r>
            <a:r>
              <a:rPr lang="en-US" sz="1400" dirty="0" smtClean="0"/>
              <a:t>groups i.e. </a:t>
            </a:r>
            <a:r>
              <a:rPr lang="en-US" sz="1400" u="sng" dirty="0" smtClean="0"/>
              <a:t>humans + servers</a:t>
            </a:r>
            <a:endParaRPr lang="en-US" sz="1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500165" y="37557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Official ranking for </a:t>
            </a:r>
            <a:r>
              <a:rPr lang="en-US" sz="1400" u="sng" dirty="0" smtClean="0"/>
              <a:t>servers only</a:t>
            </a:r>
            <a:endParaRPr lang="en-US" sz="1400" u="sng" dirty="0"/>
          </a:p>
        </p:txBody>
      </p:sp>
      <p:sp>
        <p:nvSpPr>
          <p:cNvPr id="7" name="Rectangle 6"/>
          <p:cNvSpPr/>
          <p:nvPr/>
        </p:nvSpPr>
        <p:spPr>
          <a:xfrm>
            <a:off x="8222519" y="2892211"/>
            <a:ext cx="5040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502439" y="5988555"/>
            <a:ext cx="1080120" cy="936104"/>
          </a:xfrm>
          <a:prstGeom prst="triangle">
            <a:avLst>
              <a:gd name="adj" fmla="val 9860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90356" y="5902283"/>
            <a:ext cx="320693" cy="192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11049" y="5806029"/>
            <a:ext cx="107888" cy="288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554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Official CASP13 (2018) ranking on </a:t>
            </a:r>
            <a:r>
              <a:rPr lang="en-US" sz="2300" b="1" dirty="0" smtClean="0"/>
              <a:t>very hard </a:t>
            </a:r>
            <a:r>
              <a:rPr lang="en-US" sz="2300" b="1" dirty="0" smtClean="0"/>
              <a:t>targets</a:t>
            </a:r>
            <a:endParaRPr lang="en-US" sz="23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488668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3"/>
              </a:rPr>
              <a:t>http://labriataphd.altervista.org</a:t>
            </a:r>
            <a:r>
              <a:rPr lang="en-US" sz="1400" b="1" dirty="0" smtClean="0">
                <a:hlinkClick r:id="rId3"/>
              </a:rPr>
              <a:t>/</a:t>
            </a:r>
            <a:r>
              <a:rPr lang="en-US" sz="1400" b="1" dirty="0" smtClean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" y="1203021"/>
            <a:ext cx="3319478" cy="1332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96" y="2812257"/>
            <a:ext cx="2446344" cy="8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1577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What’s in for you?</a:t>
            </a:r>
            <a:endParaRPr lang="en-US" sz="2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38551"/>
            <a:ext cx="9144000" cy="44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Use “CASP-certified” servers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118013"/>
            <a:ext cx="9144000" cy="57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Reuse contact-assisted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2"/>
              </a:rPr>
              <a:t>http://labriataphd.altervista.org</a:t>
            </a:r>
            <a:r>
              <a:rPr lang="en-US" sz="1400" b="1" dirty="0" smtClean="0">
                <a:hlinkClick r:id="rId2"/>
              </a:rPr>
              <a:t>/</a:t>
            </a:r>
            <a:r>
              <a:rPr lang="en-US" sz="1400" b="1" dirty="0" smtClean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0611" y="1951571"/>
            <a:ext cx="7836449" cy="2564263"/>
            <a:chOff x="706271" y="3066141"/>
            <a:chExt cx="7836449" cy="2564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855" t="5212" r="32784" b="22814"/>
            <a:stretch/>
          </p:blipFill>
          <p:spPr>
            <a:xfrm>
              <a:off x="4289048" y="3555598"/>
              <a:ext cx="2117558" cy="174691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55943" y="3066141"/>
              <a:ext cx="27867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/>
                <a:t>Ovchinnikov</a:t>
              </a:r>
              <a:r>
                <a:rPr lang="en-US" sz="1400" b="1" dirty="0"/>
                <a:t> </a:t>
              </a:r>
              <a:r>
                <a:rPr lang="en-US" sz="1400" b="1" i="1" dirty="0" smtClean="0"/>
                <a:t>Science</a:t>
              </a:r>
              <a:r>
                <a:rPr lang="en-US" sz="1400" b="1" dirty="0" smtClean="0"/>
                <a:t> </a:t>
              </a:r>
              <a:r>
                <a:rPr lang="en-US" sz="1400" b="1" dirty="0"/>
                <a:t>2017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52934" y="3244834"/>
              <a:ext cx="27867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Greener </a:t>
              </a:r>
              <a:r>
                <a:rPr lang="en-US" sz="1400" b="1" dirty="0"/>
                <a:t>et al </a:t>
              </a:r>
              <a:r>
                <a:rPr lang="en-US" sz="1400" b="1" i="1" dirty="0" smtClean="0"/>
                <a:t>Nat </a:t>
              </a:r>
              <a:r>
                <a:rPr lang="en-US" sz="1400" b="1" i="1" dirty="0" err="1" smtClean="0"/>
                <a:t>Comm</a:t>
              </a:r>
              <a:r>
                <a:rPr lang="en-US" sz="1400" b="1" dirty="0" smtClean="0"/>
                <a:t> 2019</a:t>
              </a:r>
              <a:endParaRPr lang="en-US" sz="14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37680" y="5322627"/>
              <a:ext cx="27867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Lamb </a:t>
              </a:r>
              <a:r>
                <a:rPr lang="en-US" sz="1400" b="1" dirty="0"/>
                <a:t>et al </a:t>
              </a:r>
              <a:r>
                <a:rPr lang="en-US" sz="1400" b="1" i="1" dirty="0" smtClean="0"/>
                <a:t>J </a:t>
              </a:r>
              <a:r>
                <a:rPr lang="en-US" sz="1400" b="1" i="1" dirty="0" err="1" smtClean="0"/>
                <a:t>Mol</a:t>
              </a:r>
              <a:r>
                <a:rPr lang="en-US" sz="1400" b="1" i="1" dirty="0" smtClean="0"/>
                <a:t> </a:t>
              </a:r>
              <a:r>
                <a:rPr lang="en-US" sz="1400" b="1" i="1" dirty="0" err="1" smtClean="0"/>
                <a:t>Biol</a:t>
              </a:r>
              <a:r>
                <a:rPr lang="en-US" sz="1400" b="1" dirty="0" smtClean="0"/>
                <a:t> 2019</a:t>
              </a:r>
              <a:endParaRPr lang="en-US" sz="1400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869743" y="4258104"/>
              <a:ext cx="1914877" cy="21327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271" y="4135272"/>
              <a:ext cx="14466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PFAM</a:t>
              </a:r>
              <a:endParaRPr lang="en-US" sz="2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94999" y="2474790"/>
            <a:ext cx="5400085" cy="2802589"/>
            <a:chOff x="3394999" y="2474790"/>
            <a:chExt cx="5400085" cy="2802589"/>
          </a:xfrm>
        </p:grpSpPr>
        <p:sp>
          <p:nvSpPr>
            <p:cNvPr id="16" name="Rectangle 15"/>
            <p:cNvSpPr/>
            <p:nvPr/>
          </p:nvSpPr>
          <p:spPr>
            <a:xfrm>
              <a:off x="3394999" y="4957872"/>
              <a:ext cx="35086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i="1" dirty="0" smtClean="0"/>
                <a:t>Dataset includes &gt;130 new folds</a:t>
              </a:r>
              <a:endParaRPr lang="en-US" sz="1400" b="1" i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029" y="2474790"/>
              <a:ext cx="2500055" cy="280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3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43345" y="383390"/>
            <a:ext cx="9451466" cy="2182330"/>
            <a:chOff x="-984440" y="383390"/>
            <a:chExt cx="9451466" cy="2182330"/>
          </a:xfrm>
        </p:grpSpPr>
        <p:grpSp>
          <p:nvGrpSpPr>
            <p:cNvPr id="24" name="Group 23"/>
            <p:cNvGrpSpPr/>
            <p:nvPr/>
          </p:nvGrpSpPr>
          <p:grpSpPr>
            <a:xfrm>
              <a:off x="-984440" y="383390"/>
              <a:ext cx="9451466" cy="2182330"/>
              <a:chOff x="-984440" y="383390"/>
              <a:chExt cx="9451466" cy="218233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1" name="Cloud 20"/>
              <p:cNvSpPr/>
              <p:nvPr/>
            </p:nvSpPr>
            <p:spPr>
              <a:xfrm>
                <a:off x="128337" y="994611"/>
                <a:ext cx="2855495" cy="1571109"/>
              </a:xfrm>
              <a:prstGeom prst="cloud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2" name="Cloud 21"/>
              <p:cNvSpPr/>
              <p:nvPr/>
            </p:nvSpPr>
            <p:spPr>
              <a:xfrm>
                <a:off x="-984440" y="601479"/>
                <a:ext cx="2855495" cy="1170228"/>
              </a:xfrm>
              <a:prstGeom prst="cloud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" name="Cloud 22"/>
              <p:cNvSpPr/>
              <p:nvPr/>
            </p:nvSpPr>
            <p:spPr>
              <a:xfrm>
                <a:off x="4941773" y="383390"/>
                <a:ext cx="3525253" cy="1571109"/>
              </a:xfrm>
              <a:prstGeom prst="cloud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706101" y="626623"/>
              <a:ext cx="9057723" cy="1666204"/>
              <a:chOff x="-706101" y="626623"/>
              <a:chExt cx="9057723" cy="166620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977610" y="1861940"/>
                <a:ext cx="16202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PDB-Dev</a:t>
                </a:r>
                <a:endParaRPr lang="en-US" sz="2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706101" y="931492"/>
                <a:ext cx="20854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CASP models</a:t>
                </a:r>
                <a:endParaRPr lang="en-US" sz="2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252513" y="1138218"/>
                <a:ext cx="14788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SASBDB</a:t>
                </a:r>
                <a:endParaRPr lang="en-US" sz="2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62640" y="626623"/>
                <a:ext cx="14788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Paper SI</a:t>
                </a:r>
                <a:endParaRPr lang="en-US" sz="22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89226" y="1093152"/>
                <a:ext cx="12623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etc…</a:t>
                </a:r>
                <a:endParaRPr lang="en-US" sz="2200" b="1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855543" y="3109931"/>
            <a:ext cx="377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2"/>
              </a:rPr>
              <a:t>http://labriataphd.altervista.org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  <a:r>
              <a:rPr lang="en-US" b="1" dirty="0" smtClean="0"/>
              <a:t>   </a:t>
            </a:r>
          </a:p>
          <a:p>
            <a:pPr algn="ctr"/>
            <a:endParaRPr lang="en-US" b="1" dirty="0" smtClean="0">
              <a:sym typeface="Wingdings" panose="05000000000000000000" pitchFamily="2" charset="2"/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Follow </a:t>
            </a:r>
            <a:r>
              <a:rPr lang="en-US" sz="2000" b="1" i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modelsearch</a:t>
            </a:r>
            <a:r>
              <a:rPr lang="en-US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link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35983" y="2423067"/>
            <a:ext cx="572902" cy="625446"/>
            <a:chOff x="4335982" y="2202351"/>
            <a:chExt cx="620123" cy="846162"/>
          </a:xfrm>
        </p:grpSpPr>
        <p:sp>
          <p:nvSpPr>
            <p:cNvPr id="4" name="Down Arrow 3"/>
            <p:cNvSpPr/>
            <p:nvPr/>
          </p:nvSpPr>
          <p:spPr>
            <a:xfrm>
              <a:off x="4335982" y="2202351"/>
              <a:ext cx="300250" cy="84616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10800000">
              <a:off x="4655855" y="2202351"/>
              <a:ext cx="300250" cy="84616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873" y="3222996"/>
            <a:ext cx="239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your_protein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PRTEINSEQENCE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2254018" y="3222249"/>
            <a:ext cx="436278" cy="76464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6200000">
            <a:off x="6895750" y="3222250"/>
            <a:ext cx="436278" cy="76464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67818" y="3386432"/>
            <a:ext cx="111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56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/>
              <a:t>What’s in for you?</a:t>
            </a:r>
            <a:endParaRPr lang="en-US" sz="2600" b="1" dirty="0"/>
          </a:p>
        </p:txBody>
      </p:sp>
      <p:sp>
        <p:nvSpPr>
          <p:cNvPr id="36" name="Cloud 35"/>
          <p:cNvSpPr/>
          <p:nvPr/>
        </p:nvSpPr>
        <p:spPr>
          <a:xfrm>
            <a:off x="3330646" y="952084"/>
            <a:ext cx="2855495" cy="141809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1379" y="1292957"/>
            <a:ext cx="237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Contact prediction-based models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16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90" y="5769217"/>
            <a:ext cx="2094614" cy="708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8925" y="168129"/>
            <a:ext cx="4668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Acknowledgements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132" y="1130495"/>
            <a:ext cx="307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EPFL’s </a:t>
            </a:r>
            <a:r>
              <a:rPr lang="en-US" sz="2000" b="1" dirty="0" smtClean="0"/>
              <a:t>LBM @CASP</a:t>
            </a: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i="1" dirty="0" smtClean="0"/>
              <a:t>M Dal Peraro, G </a:t>
            </a:r>
            <a:r>
              <a:rPr lang="en-US" sz="2000" i="1" dirty="0" err="1" smtClean="0"/>
              <a:t>Tamó</a:t>
            </a:r>
            <a:endParaRPr lang="en-US" sz="20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107977" y="1109567"/>
            <a:ext cx="4735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CASP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i="1" dirty="0" smtClean="0"/>
              <a:t>J </a:t>
            </a:r>
            <a:r>
              <a:rPr lang="en-US" sz="2000" i="1" dirty="0" err="1" smtClean="0"/>
              <a:t>Moult</a:t>
            </a:r>
            <a:r>
              <a:rPr lang="en-US" sz="2000" i="1" dirty="0" smtClean="0"/>
              <a:t>, </a:t>
            </a:r>
            <a:r>
              <a:rPr lang="en-US" sz="2000" i="1" dirty="0" smtClean="0"/>
              <a:t>T </a:t>
            </a:r>
            <a:r>
              <a:rPr lang="en-US" sz="2000" i="1" dirty="0" err="1" smtClean="0"/>
              <a:t>Schwede</a:t>
            </a:r>
            <a:r>
              <a:rPr lang="en-US" sz="2000" i="1" dirty="0" smtClean="0"/>
              <a:t>, </a:t>
            </a:r>
            <a:r>
              <a:rPr lang="en-US" sz="2000" i="1" dirty="0"/>
              <a:t>A </a:t>
            </a:r>
            <a:r>
              <a:rPr lang="en-US" sz="2000" i="1" dirty="0" err="1" smtClean="0"/>
              <a:t>Kryshtafovych</a:t>
            </a:r>
            <a:endParaRPr lang="en-US" sz="2000" i="1" dirty="0" smtClean="0"/>
          </a:p>
          <a:p>
            <a:pPr algn="ctr"/>
            <a:endParaRPr lang="en-US" sz="2000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7873" y="2671094"/>
            <a:ext cx="8699964" cy="954107"/>
            <a:chOff x="77873" y="3109931"/>
            <a:chExt cx="8699964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2855543" y="3109931"/>
              <a:ext cx="37787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hlinkClick r:id="rId3"/>
                </a:rPr>
                <a:t>http://labriataphd.altervista.org</a:t>
              </a:r>
              <a:r>
                <a:rPr lang="en-US" b="1" dirty="0" smtClean="0">
                  <a:hlinkClick r:id="rId3"/>
                </a:rPr>
                <a:t>/</a:t>
              </a:r>
              <a:r>
                <a:rPr lang="en-US" b="1" dirty="0" smtClean="0"/>
                <a:t> </a:t>
              </a:r>
              <a:r>
                <a:rPr lang="en-US" b="1" dirty="0" smtClean="0"/>
                <a:t>   </a:t>
              </a:r>
            </a:p>
            <a:p>
              <a:pPr algn="ctr"/>
              <a:endParaRPr lang="en-US" b="1" dirty="0" smtClean="0">
                <a:sym typeface="Wingdings" panose="05000000000000000000" pitchFamily="2" charset="2"/>
              </a:endParaRPr>
            </a:p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sym typeface="Wingdings" panose="05000000000000000000" pitchFamily="2" charset="2"/>
                </a:rPr>
                <a:t> Follow </a:t>
              </a:r>
              <a:r>
                <a:rPr lang="en-US" sz="2000" b="1" i="1" dirty="0" err="1" smtClean="0">
                  <a:solidFill>
                    <a:schemeClr val="tx2"/>
                  </a:solidFill>
                  <a:sym typeface="Wingdings" panose="05000000000000000000" pitchFamily="2" charset="2"/>
                </a:rPr>
                <a:t>modelsearch</a:t>
              </a:r>
              <a:r>
                <a:rPr lang="en-US" sz="2000" b="1" dirty="0" smtClean="0">
                  <a:solidFill>
                    <a:schemeClr val="tx2"/>
                  </a:solidFill>
                  <a:sym typeface="Wingdings" panose="05000000000000000000" pitchFamily="2" charset="2"/>
                </a:rPr>
                <a:t> link</a:t>
              </a:r>
              <a:endParaRPr lang="en-US" sz="20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873" y="3222996"/>
              <a:ext cx="2394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r>
                <a:rPr lang="en-US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your_protein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PRTEINSEQENCE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2254018" y="3222249"/>
              <a:ext cx="436278" cy="76464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6895750" y="3222250"/>
              <a:ext cx="436278" cy="76464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67818" y="3386432"/>
              <a:ext cx="1110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endParaRPr lang="en-US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872" y="4256772"/>
            <a:ext cx="906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Want to help make predictions better? Share your structure with CASP! (yes, it’s safe!)</a:t>
            </a:r>
            <a:endParaRPr lang="en-US" sz="2000" b="1" dirty="0"/>
          </a:p>
        </p:txBody>
      </p:sp>
      <p:pic>
        <p:nvPicPr>
          <p:cNvPr id="17" name="Picture 2" descr="Image result for epf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" y="6057161"/>
            <a:ext cx="1498457" cy="8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06" y="6202158"/>
            <a:ext cx="729655" cy="55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12" y="6114913"/>
            <a:ext cx="2509696" cy="6964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16" y="5866378"/>
            <a:ext cx="1006564" cy="954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96" y="5694977"/>
            <a:ext cx="1172632" cy="7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79" y="5882771"/>
            <a:ext cx="1181282" cy="786007"/>
          </a:xfrm>
          <a:prstGeom prst="rect">
            <a:avLst/>
          </a:prstGeom>
        </p:spPr>
      </p:pic>
      <p:pic>
        <p:nvPicPr>
          <p:cNvPr id="19" name="Picture 2" descr="Image result for epf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12" y="-4345"/>
            <a:ext cx="1872208" cy="10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281670" cy="97252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Protein Production and Structure Facility</a:t>
            </a:r>
            <a:endParaRPr lang="en-US" sz="28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568992" y="58185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400">
              <a:latin typeface="Helvetic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6652" t="30428" r="24525" b="5330"/>
          <a:stretch/>
        </p:blipFill>
        <p:spPr>
          <a:xfrm rot="16200000">
            <a:off x="16260688" y="4695586"/>
            <a:ext cx="1792056" cy="25327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511" y="2766749"/>
            <a:ext cx="2950707" cy="1457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8783" r="13673" b="28031"/>
          <a:stretch/>
        </p:blipFill>
        <p:spPr>
          <a:xfrm>
            <a:off x="9747340" y="4514904"/>
            <a:ext cx="2168832" cy="16131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532" y="2640007"/>
            <a:ext cx="2630663" cy="17537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159" y="2663405"/>
            <a:ext cx="1284723" cy="11267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/>
          <a:srcRect l="25041"/>
          <a:stretch/>
        </p:blipFill>
        <p:spPr>
          <a:xfrm>
            <a:off x="10207982" y="1070119"/>
            <a:ext cx="7186863" cy="128295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195" y="4624826"/>
            <a:ext cx="695300" cy="8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r="9838"/>
          <a:stretch/>
        </p:blipFill>
        <p:spPr>
          <a:xfrm>
            <a:off x="13154340" y="4491375"/>
            <a:ext cx="1443789" cy="1391396"/>
          </a:xfrm>
          <a:prstGeom prst="ellipse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22" y="5013247"/>
            <a:ext cx="1786686" cy="18447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07161" y="2766749"/>
            <a:ext cx="89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CD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502321" y="6128085"/>
            <a:ext cx="89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SPR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4148950" y="2739135"/>
            <a:ext cx="89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ITC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3068995" y="6040571"/>
            <a:ext cx="89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XRD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498156" y="5187073"/>
            <a:ext cx="89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NMR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5072" y="972526"/>
            <a:ext cx="6572425" cy="41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pf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62" y="3750168"/>
            <a:ext cx="1872208" cy="10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5585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State of the art of protein tertiary structure prediction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4124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u="sng" dirty="0" smtClean="0"/>
              <a:t>Luciano </a:t>
            </a:r>
            <a:r>
              <a:rPr lang="en-US" sz="2600" i="1" u="sng" dirty="0" smtClean="0"/>
              <a:t>Abriata</a:t>
            </a:r>
            <a:r>
              <a:rPr lang="en-US" sz="2600" i="1" dirty="0" smtClean="0"/>
              <a:t> and Matteo </a:t>
            </a:r>
            <a:r>
              <a:rPr lang="en-US" sz="2600" i="1" dirty="0" smtClean="0"/>
              <a:t>Dal </a:t>
            </a:r>
            <a:r>
              <a:rPr lang="en-US" sz="2600" i="1" dirty="0" smtClean="0"/>
              <a:t>Peraro</a:t>
            </a:r>
            <a:endParaRPr lang="en-US" sz="2600" i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31" y="3812047"/>
            <a:ext cx="1228715" cy="9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44917" y="2029010"/>
            <a:ext cx="7332541" cy="1085708"/>
            <a:chOff x="-6555091" y="4035904"/>
            <a:chExt cx="7332541" cy="108570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01448" y="4299117"/>
              <a:ext cx="2695503" cy="8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https://pcrycf.epfl.ch/files/content/sites/pcrycf/files/chablon-splash_SV%20PCRYCF%2020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65761" y="4339987"/>
              <a:ext cx="2708192" cy="76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-2684844" y="4035904"/>
              <a:ext cx="34622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Laboratory </a:t>
              </a:r>
              <a:r>
                <a:rPr lang="en-US" sz="1400" b="1" dirty="0" smtClean="0"/>
                <a:t>for Biomolecular Modeling</a:t>
              </a:r>
              <a:endParaRPr lang="en-US" sz="14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6555091" y="4035904"/>
              <a:ext cx="3486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Protein Production &amp; Structure Facility</a:t>
              </a:r>
              <a:endParaRPr lang="en-US" sz="1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8618" y="406630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http://labriataphd.altervista.org</a:t>
            </a:r>
            <a:r>
              <a:rPr lang="en-US" b="1" dirty="0" smtClean="0">
                <a:hlinkClick r:id="rId7"/>
              </a:rPr>
              <a:t>/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9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4120" y="1210069"/>
            <a:ext cx="7627046" cy="2295312"/>
            <a:chOff x="912864" y="388300"/>
            <a:chExt cx="7627046" cy="2295312"/>
          </a:xfrm>
        </p:grpSpPr>
        <p:sp>
          <p:nvSpPr>
            <p:cNvPr id="2" name="TextBox 1"/>
            <p:cNvSpPr txBox="1"/>
            <p:nvPr/>
          </p:nvSpPr>
          <p:spPr>
            <a:xfrm>
              <a:off x="2286780" y="388300"/>
              <a:ext cx="161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Protein dynamics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37070" y="1868531"/>
              <a:ext cx="161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Virtual screening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2864" y="1617241"/>
              <a:ext cx="1885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Exp. data analysis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9620" y="590608"/>
              <a:ext cx="161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Protein design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29225" y="706896"/>
              <a:ext cx="1610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24049" y="2037281"/>
              <a:ext cx="161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Structure prediction</a:t>
              </a:r>
              <a:endParaRPr 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http://labriataphd.altervista.org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35538"/>
            <a:ext cx="9144000" cy="82918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Computer-based protein modeling in structural biology</a:t>
            </a:r>
            <a:endParaRPr lang="en-US" sz="2800" b="1" dirty="0"/>
          </a:p>
        </p:txBody>
      </p:sp>
      <p:pic>
        <p:nvPicPr>
          <p:cNvPr id="35" name="Picture 4" descr="Image result for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8" y="693217"/>
            <a:ext cx="1275264" cy="9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893889" y="2634050"/>
            <a:ext cx="2033516" cy="1109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64" y="866630"/>
            <a:ext cx="2815215" cy="1689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4" y="656134"/>
            <a:ext cx="5052372" cy="3031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4152" y="4215842"/>
            <a:ext cx="6830304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Structure prediction is useful for molecular replacement, for docking in low-resolution maps, even by itself…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88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Building models of proteins of unknown structure</a:t>
            </a:r>
            <a:endParaRPr lang="en-US" sz="28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" y="1668599"/>
            <a:ext cx="4031007" cy="34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2085" y="904850"/>
            <a:ext cx="4083795" cy="55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Homology modeling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657123" y="2243751"/>
            <a:ext cx="1257495" cy="34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Template detection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1996413" y="3767837"/>
            <a:ext cx="1032943" cy="26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Threading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http://labriataphd.altervista.org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37814"/>
            <a:ext cx="2855608" cy="34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0" y="904850"/>
            <a:ext cx="4083795" cy="55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Ab initio prediction</a:t>
            </a:r>
            <a:endParaRPr lang="en-US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0366" y="5363572"/>
            <a:ext cx="4165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Finding structurally similar template at PDB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Correctly aligning 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Threading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69664" y="5363572"/>
            <a:ext cx="4410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Physics- or Data- based conformational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Sampling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Scoring to detect folded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External data?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322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55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How good are structure </a:t>
            </a:r>
            <a:r>
              <a:rPr lang="en-US" sz="2400" b="1" dirty="0" smtClean="0"/>
              <a:t>predictions, especially when lacking templates for homology modeling?</a:t>
            </a: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1145" y="4518460"/>
            <a:ext cx="824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Dedicated </a:t>
            </a:r>
            <a:r>
              <a:rPr lang="en-US" dirty="0" smtClean="0"/>
              <a:t>issues </a:t>
            </a:r>
            <a:r>
              <a:rPr lang="en-US" dirty="0" smtClean="0"/>
              <a:t>in </a:t>
            </a:r>
            <a:r>
              <a:rPr lang="en-US" i="1" dirty="0" smtClean="0"/>
              <a:t>Proteins: Structure, Function and Bioinformatics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 rot="20700000">
            <a:off x="1703391" y="1561115"/>
            <a:ext cx="5938265" cy="1428738"/>
            <a:chOff x="8597900" y="1104900"/>
            <a:chExt cx="4025900" cy="1562100"/>
          </a:xfrm>
        </p:grpSpPr>
        <p:sp>
          <p:nvSpPr>
            <p:cNvPr id="6" name="Rounded Rectangle 5"/>
            <p:cNvSpPr/>
            <p:nvPr/>
          </p:nvSpPr>
          <p:spPr>
            <a:xfrm>
              <a:off x="8597900" y="1104900"/>
              <a:ext cx="4025900" cy="1562100"/>
            </a:xfrm>
            <a:prstGeom prst="roundRect">
              <a:avLst/>
            </a:prstGeom>
            <a:solidFill>
              <a:srgbClr val="969696">
                <a:alpha val="50196"/>
              </a:srgbClr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71858" y="1313692"/>
              <a:ext cx="3634953" cy="1076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  <a:latin typeface="Cooper Black" panose="0208090404030B020404" pitchFamily="18" charset="0"/>
                </a:rPr>
                <a:t>CASP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Cooper Black" panose="0208090404030B020404" pitchFamily="18" charset="0"/>
                </a:rPr>
                <a:t>Critical Assessment of Structure Prediction</a:t>
              </a:r>
              <a:endParaRPr lang="en-US" dirty="0">
                <a:solidFill>
                  <a:schemeClr val="tx2"/>
                </a:solidFill>
                <a:latin typeface="Cooper Black" panose="0208090404030B0204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http://labriataphd.altervista.org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288" y="4001277"/>
            <a:ext cx="824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Multiple tracks: topology (tertiary structure) – quaternary structure – etc.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193" y="5482707"/>
            <a:ext cx="848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For reusability and transparency, we contributed a fully web-based interface for model evaluation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0568" y="-4347864"/>
            <a:ext cx="10297144" cy="11417405"/>
            <a:chOff x="-540568" y="-4347860"/>
            <a:chExt cx="10297144" cy="10652963"/>
          </a:xfrm>
        </p:grpSpPr>
        <p:sp>
          <p:nvSpPr>
            <p:cNvPr id="25" name="Rectangle 24"/>
            <p:cNvSpPr/>
            <p:nvPr/>
          </p:nvSpPr>
          <p:spPr>
            <a:xfrm>
              <a:off x="0" y="-4347860"/>
              <a:ext cx="9009812" cy="10170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80" y="-4327141"/>
              <a:ext cx="8633910" cy="9856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 rot="16200000">
              <a:off x="-1828249" y="-2141682"/>
              <a:ext cx="424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Average GDTTS of top 20 servers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935783" y="-2526391"/>
              <a:ext cx="3767141" cy="36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GDTTS of top 20 servers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1827763" y="2862870"/>
              <a:ext cx="4176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Average GDTTS of top 20 servers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6118" y="-3637495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T0892-D1</a:t>
              </a:r>
              <a:endParaRPr lang="en-US" sz="14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911637" y="-3406625"/>
              <a:ext cx="153828" cy="10181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183944" y="-3081041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T0907-D1</a:t>
              </a:r>
              <a:endParaRPr lang="en-US" sz="14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059630" y="-2850172"/>
              <a:ext cx="313745" cy="5209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296418" y="-2595624"/>
              <a:ext cx="159832" cy="298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84579" y="-2817429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T0907-D2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18192" y="-3311910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T0894-D2</a:t>
              </a:r>
              <a:endParaRPr lang="en-US" sz="14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994513" y="-3098800"/>
              <a:ext cx="147993" cy="911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503608" y="-2595624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T0890-D1</a:t>
              </a:r>
              <a:endParaRPr lang="en-US" sz="14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1391134" y="-2370676"/>
              <a:ext cx="207190" cy="25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213542" y="-1950376"/>
              <a:ext cx="76956" cy="947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52439" y="-1908937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T0943-D1</a:t>
              </a:r>
              <a:endParaRPr lang="en-US" sz="14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 flipV="1">
              <a:off x="2285011" y="-2175325"/>
              <a:ext cx="213110" cy="1746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651601" y="-2397129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T0912-D2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74010" y="-2107063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T0909-D1</a:t>
              </a:r>
              <a:endParaRPr lang="en-US" sz="14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231734" y="-1956296"/>
              <a:ext cx="224949" cy="29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929828" y="-1870275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T0868-D1</a:t>
              </a:r>
              <a:endParaRPr lang="en-US" sz="14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2462603" y="-1849741"/>
              <a:ext cx="165752" cy="473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012704" y="-1349340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T0898-D2</a:t>
              </a:r>
              <a:endParaRPr lang="en-US" sz="14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2652034" y="-1553755"/>
              <a:ext cx="207190" cy="25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504041" y="-662654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T0896-D1</a:t>
              </a:r>
              <a:endParaRPr lang="en-US" sz="14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2871063" y="-1293288"/>
              <a:ext cx="378862" cy="6866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805947" y="-1719507"/>
              <a:ext cx="349263" cy="7991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178456" y="-994158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T0896-D2</a:t>
              </a:r>
              <a:endParaRPr lang="en-US" sz="14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 flipV="1">
              <a:off x="3374240" y="-1512317"/>
              <a:ext cx="23679" cy="12076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190728" y="-337070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T0874-D1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70225" y="-911282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T0875-D1</a:t>
              </a:r>
              <a:endParaRPr lang="en-US" sz="14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 flipV="1">
              <a:off x="3682065" y="-1376164"/>
              <a:ext cx="248628" cy="503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818218" y="-1530076"/>
              <a:ext cx="189431" cy="248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800459" y="-1325662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T0884-D1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06379" y="-1781480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T0901-D1</a:t>
              </a:r>
              <a:endParaRPr lang="en-US" sz="1400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 flipV="1">
              <a:off x="3871496" y="-1843821"/>
              <a:ext cx="112475" cy="1243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030896" y="-2293719"/>
              <a:ext cx="278227" cy="5268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438924" y="-2542347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T0876-D1</a:t>
              </a:r>
              <a:endParaRPr lang="en-US" sz="1400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3504473" y="-1820142"/>
              <a:ext cx="124314" cy="12253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451196" y="-638975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T0887-D1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90093" y="-2731779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T0945-D1</a:t>
              </a:r>
              <a:endParaRPr lang="en-US" sz="1400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 flipV="1">
              <a:off x="3344641" y="-2500909"/>
              <a:ext cx="82876" cy="45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245735" y="-390347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T0896-D1</a:t>
              </a:r>
              <a:endParaRPr lang="en-US" sz="1400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7512123" y="-1305127"/>
              <a:ext cx="254548" cy="9471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8169212" y="-828406"/>
              <a:ext cx="917556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T0887-D1</a:t>
              </a:r>
              <a:endParaRPr lang="en-US" sz="1400" dirty="0"/>
            </a:p>
          </p:txBody>
        </p:sp>
        <p:cxnSp>
          <p:nvCxnSpPr>
            <p:cNvPr id="74" name="Straight Connector 73"/>
            <p:cNvCxnSpPr>
              <a:stCxn id="73" idx="0"/>
            </p:cNvCxnSpPr>
            <p:nvPr/>
          </p:nvCxnSpPr>
          <p:spPr>
            <a:xfrm flipH="1" flipV="1">
              <a:off x="8559913" y="-1790544"/>
              <a:ext cx="68077" cy="962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6440654" y="-1388003"/>
              <a:ext cx="337424" cy="2900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990755" y="-1112551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T0875-D1</a:t>
              </a:r>
              <a:endParaRPr lang="en-US" sz="1400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7109582" y="-1535996"/>
              <a:ext cx="266387" cy="1420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600486" y="-135799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T0884-D1</a:t>
              </a:r>
              <a:endParaRPr lang="en-US" sz="1400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6227544" y="-1559675"/>
              <a:ext cx="692607" cy="1835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469820" y="-1491413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T0874-D1</a:t>
              </a:r>
              <a:endParaRPr lang="en-US" sz="1400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 flipV="1">
              <a:off x="7932423" y="-1565594"/>
              <a:ext cx="142073" cy="9767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825868" y="-615296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T0898-D2</a:t>
              </a:r>
              <a:endParaRPr lang="en-US" sz="1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69820" y="-2089305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T0901-D1</a:t>
              </a:r>
              <a:endParaRPr lang="en-US" sz="14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 flipV="1">
              <a:off x="6239383" y="-1944456"/>
              <a:ext cx="728125" cy="591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203865" y="-2264120"/>
              <a:ext cx="680768" cy="254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523097" y="-2503684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T0945-D1</a:t>
              </a:r>
              <a:endParaRPr lang="en-US" sz="1400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6345938" y="-1790544"/>
              <a:ext cx="763644" cy="65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866441" y="-2882546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T0868-D1</a:t>
              </a:r>
              <a:endParaRPr lang="en-US" sz="1400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 flipV="1">
              <a:off x="6452493" y="-2654822"/>
              <a:ext cx="680768" cy="7518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594134" y="-1828836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T0896-D2</a:t>
              </a:r>
              <a:endParaRPr lang="en-US" sz="14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180186" y="-3184451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T0876-D1</a:t>
              </a:r>
              <a:endParaRPr lang="en-US" sz="1400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H="1" flipV="1">
              <a:off x="6772158" y="-2933048"/>
              <a:ext cx="586052" cy="11543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855034" y="-2983181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T0909-D1</a:t>
              </a:r>
              <a:endParaRPr lang="en-US" sz="1400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 flipV="1">
              <a:off x="7174699" y="-2773216"/>
              <a:ext cx="414380" cy="8228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10650" y="-2157565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T0943-D1</a:t>
              </a:r>
              <a:endParaRPr lang="en-US" sz="14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flipH="1">
              <a:off x="8204730" y="-2015492"/>
              <a:ext cx="88796" cy="236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7666035" y="-1929473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T0912-D2</a:t>
              </a:r>
              <a:endParaRPr lang="en-US" sz="1400" dirty="0"/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7885065" y="-1950376"/>
              <a:ext cx="11839" cy="81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8186971" y="-2394355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T0907-D2</a:t>
              </a:r>
              <a:endParaRPr lang="en-US" sz="1400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H="1">
              <a:off x="8139613" y="-2412113"/>
              <a:ext cx="65117" cy="947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8074496" y="-2631143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T0907-D1</a:t>
              </a:r>
              <a:endParaRPr lang="en-US" sz="1400" dirty="0"/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 flipV="1">
              <a:off x="7748912" y="-3530940"/>
              <a:ext cx="130235" cy="1160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7417407" y="-3767728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T0892-D1</a:t>
              </a:r>
              <a:endParaRPr lang="en-US" sz="1400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8015300" y="-2714019"/>
              <a:ext cx="147992" cy="5386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8021219" y="-2921209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T0894-D2</a:t>
              </a:r>
              <a:endParaRPr lang="en-US" sz="1400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 flipV="1">
              <a:off x="7458845" y="-3163917"/>
              <a:ext cx="515017" cy="10537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6866873" y="-3424384"/>
              <a:ext cx="1041870" cy="28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T0890-D1</a:t>
              </a:r>
              <a:endParaRPr lang="en-US" sz="14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240613" y="-4158429"/>
              <a:ext cx="2083149" cy="3072332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90919" y="-2413593"/>
              <a:ext cx="1349696" cy="264167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40568" y="-2404007"/>
              <a:ext cx="10297144" cy="3024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920716" y="723014"/>
              <a:ext cx="446568" cy="5582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0" y="5433233"/>
              <a:ext cx="9473609" cy="489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19056" y="5419671"/>
              <a:ext cx="3989890" cy="34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HHpred</a:t>
              </a:r>
              <a:r>
                <a:rPr lang="en-US" dirty="0" smtClean="0"/>
                <a:t> score + LGA score) / 2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007" y="245428"/>
            <a:ext cx="69606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CASP targets have domains of varying difficulty</a:t>
            </a:r>
            <a:endParaRPr lang="en-US" sz="2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8465" y="3023707"/>
            <a:ext cx="187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No good templates for homology modeling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398343" y="848594"/>
            <a:ext cx="322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Easily findable templates for homology modeling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110567" y="2126052"/>
            <a:ext cx="162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Intermediate situation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http://labriataphd.altervista.org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 </a:t>
            </a: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8311" y="3023681"/>
            <a:ext cx="2197946" cy="31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124095" y="1499021"/>
            <a:ext cx="6645727" cy="3861823"/>
            <a:chOff x="1593187" y="1972456"/>
            <a:chExt cx="6645727" cy="3861823"/>
          </a:xfrm>
        </p:grpSpPr>
        <p:grpSp>
          <p:nvGrpSpPr>
            <p:cNvPr id="15" name="Group 14"/>
            <p:cNvGrpSpPr/>
            <p:nvPr/>
          </p:nvGrpSpPr>
          <p:grpSpPr>
            <a:xfrm>
              <a:off x="1593187" y="1972456"/>
              <a:ext cx="6645727" cy="3773252"/>
              <a:chOff x="283002" y="1808683"/>
              <a:chExt cx="6645727" cy="3773252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45"/>
              <a:stretch/>
            </p:blipFill>
            <p:spPr bwMode="auto">
              <a:xfrm>
                <a:off x="283002" y="1808683"/>
                <a:ext cx="4292600" cy="3773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988860" y="4107976"/>
                <a:ext cx="1433015" cy="805217"/>
              </a:xfrm>
              <a:prstGeom prst="rect">
                <a:avLst/>
              </a:prstGeom>
              <a:noFill/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29191" y="4557508"/>
                <a:ext cx="31102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Hard = template hard to find or structurally divergent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347304" y="4182196"/>
                <a:ext cx="358142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70C0"/>
                    </a:solidFill>
                  </a:rPr>
                  <a:t>Very hard = no template at all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84395" y="5526502"/>
              <a:ext cx="26613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Number of residues</a:t>
              </a:r>
              <a:endParaRPr lang="en-US" sz="1400" dirty="0"/>
            </a:p>
          </p:txBody>
        </p:sp>
      </p:grpSp>
      <p:sp>
        <p:nvSpPr>
          <p:cNvPr id="47" name="Freeform 46"/>
          <p:cNvSpPr/>
          <p:nvPr/>
        </p:nvSpPr>
        <p:spPr>
          <a:xfrm>
            <a:off x="1692323" y="1328070"/>
            <a:ext cx="5472752" cy="4326340"/>
          </a:xfrm>
          <a:custGeom>
            <a:avLst/>
            <a:gdLst>
              <a:gd name="connsiteX0" fmla="*/ 177421 w 5472752"/>
              <a:gd name="connsiteY0" fmla="*/ 68239 h 4326340"/>
              <a:gd name="connsiteX1" fmla="*/ 5472752 w 5472752"/>
              <a:gd name="connsiteY1" fmla="*/ 0 h 4326340"/>
              <a:gd name="connsiteX2" fmla="*/ 5336274 w 5472752"/>
              <a:gd name="connsiteY2" fmla="*/ 2415654 h 4326340"/>
              <a:gd name="connsiteX3" fmla="*/ 3316406 w 5472752"/>
              <a:gd name="connsiteY3" fmla="*/ 2565779 h 4326340"/>
              <a:gd name="connsiteX4" fmla="*/ 3316406 w 5472752"/>
              <a:gd name="connsiteY4" fmla="*/ 3343701 h 4326340"/>
              <a:gd name="connsiteX5" fmla="*/ 4694829 w 5472752"/>
              <a:gd name="connsiteY5" fmla="*/ 3343701 h 4326340"/>
              <a:gd name="connsiteX6" fmla="*/ 4681182 w 5472752"/>
              <a:gd name="connsiteY6" fmla="*/ 4189863 h 4326340"/>
              <a:gd name="connsiteX7" fmla="*/ 0 w 5472752"/>
              <a:gd name="connsiteY7" fmla="*/ 4326340 h 4326340"/>
              <a:gd name="connsiteX8" fmla="*/ 177421 w 5472752"/>
              <a:gd name="connsiteY8" fmla="*/ 68239 h 432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2752" h="4326340">
                <a:moveTo>
                  <a:pt x="177421" y="68239"/>
                </a:moveTo>
                <a:lnTo>
                  <a:pt x="5472752" y="0"/>
                </a:lnTo>
                <a:lnTo>
                  <a:pt x="5336274" y="2415654"/>
                </a:lnTo>
                <a:lnTo>
                  <a:pt x="3316406" y="2565779"/>
                </a:lnTo>
                <a:lnTo>
                  <a:pt x="3316406" y="3343701"/>
                </a:lnTo>
                <a:lnTo>
                  <a:pt x="4694829" y="3343701"/>
                </a:lnTo>
                <a:lnTo>
                  <a:pt x="4681182" y="4189863"/>
                </a:lnTo>
                <a:lnTo>
                  <a:pt x="0" y="4326340"/>
                </a:lnTo>
                <a:lnTo>
                  <a:pt x="177421" y="68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22253" y="565793"/>
            <a:ext cx="7013329" cy="4854156"/>
            <a:chOff x="83743" y="993333"/>
            <a:chExt cx="7013329" cy="4854156"/>
          </a:xfrm>
        </p:grpSpPr>
        <p:pic>
          <p:nvPicPr>
            <p:cNvPr id="35" name="Picture 4" descr="C:\Users\LA\Application Data\SSH\temp\super-T1001-D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993">
              <a:off x="4357991" y="993333"/>
              <a:ext cx="2739081" cy="16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LA\Application Data\SSH\temp\super-T0955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6498" r="30049" b="2978"/>
            <a:stretch/>
          </p:blipFill>
          <p:spPr bwMode="auto">
            <a:xfrm rot="17647541">
              <a:off x="3049085" y="884342"/>
              <a:ext cx="1140982" cy="161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83743" y="4306442"/>
              <a:ext cx="4036080" cy="1541047"/>
              <a:chOff x="2586650" y="7749480"/>
              <a:chExt cx="6768857" cy="2584468"/>
            </a:xfrm>
          </p:grpSpPr>
          <p:pic>
            <p:nvPicPr>
              <p:cNvPr id="38" name="Picture 2" descr="C:\Users\LA\Application Data\SSH\temp\T0957s1-D1-target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82" t="13051" r="33036" b="11335"/>
              <a:stretch/>
            </p:blipFill>
            <p:spPr bwMode="auto">
              <a:xfrm>
                <a:off x="4784330" y="7781619"/>
                <a:ext cx="1851289" cy="2552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" descr="C:\Users\LA\Application Data\SSH\temp\T0957s1-D1-TS208_1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37" t="15067" r="34521" b="9319"/>
              <a:stretch/>
            </p:blipFill>
            <p:spPr bwMode="auto">
              <a:xfrm>
                <a:off x="2586650" y="7781619"/>
                <a:ext cx="2082701" cy="2552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C:\Users\LA\Application Data\SSH\temp\T0957s1-D1-TS309_3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58" t="19301" r="29343" b="7504"/>
              <a:stretch/>
            </p:blipFill>
            <p:spPr bwMode="auto">
              <a:xfrm>
                <a:off x="6714698" y="7749480"/>
                <a:ext cx="2640809" cy="2470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0" y="5548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Evaluating predictions of hard and very hard domains</a:t>
            </a:r>
            <a:endParaRPr lang="en-US" sz="2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28716"/>
            <a:ext cx="3008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small proteins there is very good chance of capturing topology, and even some chance of getting quite good models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8"/>
              </a:rPr>
              <a:t>http://labriataphd.altervista.org</a:t>
            </a:r>
            <a:r>
              <a:rPr lang="en-US" b="1" dirty="0" smtClean="0">
                <a:hlinkClick r:id="rId8"/>
              </a:rPr>
              <a:t>/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0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4297" y="0"/>
            <a:ext cx="7944614" cy="7817838"/>
            <a:chOff x="564297" y="0"/>
            <a:chExt cx="7944614" cy="7817838"/>
          </a:xfrm>
        </p:grpSpPr>
        <p:sp>
          <p:nvSpPr>
            <p:cNvPr id="28" name="Rectangle 27"/>
            <p:cNvSpPr/>
            <p:nvPr/>
          </p:nvSpPr>
          <p:spPr>
            <a:xfrm>
              <a:off x="564297" y="0"/>
              <a:ext cx="7944614" cy="7817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9531">
              <a:off x="3951020" y="284759"/>
              <a:ext cx="1575404" cy="1335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C:\Users\LA\Application Data\SSH\temp\super-T0968s1-D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759" y="1979738"/>
              <a:ext cx="2610720" cy="161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LA\Application Data\SSH\temp\super-T0958-D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9"/>
            <a:stretch/>
          </p:blipFill>
          <p:spPr bwMode="auto">
            <a:xfrm>
              <a:off x="6184689" y="42259"/>
              <a:ext cx="2129961" cy="170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6250" y="73271"/>
              <a:ext cx="1320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T0955-D1 (FM/TBM</a:t>
              </a:r>
              <a:r>
                <a:rPr lang="en-US" sz="800" b="1" dirty="0" smtClean="0"/>
                <a:t>)</a:t>
              </a:r>
            </a:p>
            <a:p>
              <a:r>
                <a:rPr lang="en-US" sz="800" dirty="0"/>
                <a:t>41 residues</a:t>
              </a:r>
              <a:endParaRPr lang="en-US" sz="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251" y="461866"/>
              <a:ext cx="9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TS441_2-D1 (219 models)</a:t>
              </a:r>
              <a:endParaRPr lang="en-US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6251" y="791667"/>
              <a:ext cx="9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0.98 Å over full sequence</a:t>
              </a:r>
              <a:endParaRPr lang="en-US" sz="800" dirty="0"/>
            </a:p>
          </p:txBody>
        </p:sp>
        <p:pic>
          <p:nvPicPr>
            <p:cNvPr id="10" name="Picture 2" descr="C:\Users\LA\Application Data\SSH\temp\super-T0955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6498" r="30049" b="2978"/>
            <a:stretch/>
          </p:blipFill>
          <p:spPr bwMode="auto">
            <a:xfrm>
              <a:off x="1620762" y="169034"/>
              <a:ext cx="1140982" cy="161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6250" y="1131214"/>
              <a:ext cx="1244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19.46</a:t>
              </a:r>
            </a:p>
            <a:p>
              <a:r>
                <a:rPr lang="en-US" sz="800" dirty="0" smtClean="0"/>
                <a:t>LGA 93.4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0.02</a:t>
              </a:r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6101" y="73271"/>
              <a:ext cx="1218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T0958-D1 (FM/TBM)</a:t>
              </a:r>
            </a:p>
            <a:p>
              <a:r>
                <a:rPr lang="en-US" sz="800" dirty="0"/>
                <a:t>77 residues</a:t>
              </a:r>
              <a:endParaRPr lang="en-US" sz="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6101" y="464844"/>
              <a:ext cx="877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TS431_1-D1 (32 models)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6101" y="791667"/>
              <a:ext cx="877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1.73 Å over full sequence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6101" y="1165948"/>
              <a:ext cx="1163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48</a:t>
              </a:r>
            </a:p>
            <a:p>
              <a:r>
                <a:rPr lang="en-US" sz="800" dirty="0" smtClean="0"/>
                <a:t>LGA 69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0.39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556" y="1943895"/>
              <a:ext cx="1302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T0968s1-D1 (FM)</a:t>
              </a:r>
            </a:p>
            <a:p>
              <a:r>
                <a:rPr lang="en-US" sz="800" dirty="0"/>
                <a:t>118 residues</a:t>
              </a:r>
              <a:endParaRPr lang="en-US" sz="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6556" y="2327503"/>
              <a:ext cx="9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TS222_3-D1 (48 models)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6556" y="2735561"/>
              <a:ext cx="9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2.81 Å over full sequence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6556" y="3086745"/>
              <a:ext cx="1244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4.2  !</a:t>
              </a:r>
            </a:p>
            <a:p>
              <a:r>
                <a:rPr lang="en-US" sz="800" dirty="0" smtClean="0"/>
                <a:t>LGA 48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0.42</a:t>
              </a:r>
              <a:endParaRPr lang="en-US" sz="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84329" y="803769"/>
              <a:ext cx="1019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/>
                <a:t>&lt; 2.3 </a:t>
              </a:r>
              <a:r>
                <a:rPr lang="en-US" sz="800" dirty="0"/>
                <a:t>Å </a:t>
              </a:r>
              <a:r>
                <a:rPr lang="en-US" sz="800" dirty="0" smtClean="0"/>
                <a:t>over </a:t>
              </a:r>
              <a:r>
                <a:rPr lang="en-US" sz="800" dirty="0"/>
                <a:t>85% of the </a:t>
              </a:r>
              <a:r>
                <a:rPr lang="en-US" sz="800" dirty="0" smtClean="0"/>
                <a:t>sequence</a:t>
              </a: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86882" y="73271"/>
              <a:ext cx="1113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T0957s2-D1 (FM)</a:t>
              </a:r>
            </a:p>
            <a:p>
              <a:r>
                <a:rPr lang="en-US" sz="800" dirty="0"/>
                <a:t>154 residues</a:t>
              </a:r>
              <a:endParaRPr lang="en-US" sz="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88733" y="1183240"/>
              <a:ext cx="115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10.7</a:t>
              </a:r>
            </a:p>
            <a:p>
              <a:r>
                <a:rPr lang="en-US" sz="800" dirty="0" smtClean="0"/>
                <a:t>LGA 51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0.17</a:t>
              </a: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88733" y="465561"/>
              <a:ext cx="115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TS043_5</a:t>
              </a:r>
            </a:p>
            <a:p>
              <a:r>
                <a:rPr lang="en-US" sz="800" dirty="0" smtClean="0"/>
                <a:t>&amp; TS043_1</a:t>
              </a:r>
              <a:endParaRPr lang="en-US" sz="800" dirty="0"/>
            </a:p>
          </p:txBody>
        </p:sp>
        <p:pic>
          <p:nvPicPr>
            <p:cNvPr id="29" name="Picture 2" descr="C:\Users\LA\Application Data\SSH\temp\super-T0968s2-D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974" y="1827589"/>
              <a:ext cx="3092511" cy="191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226577" y="1943895"/>
              <a:ext cx="1299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T0968s2-D1 </a:t>
              </a:r>
              <a:r>
                <a:rPr lang="en-US" sz="800" b="1" dirty="0"/>
                <a:t>(</a:t>
              </a:r>
              <a:r>
                <a:rPr lang="en-US" sz="800" b="1" dirty="0" smtClean="0"/>
                <a:t>FM)</a:t>
              </a:r>
            </a:p>
            <a:p>
              <a:r>
                <a:rPr lang="en-US" sz="800" dirty="0"/>
                <a:t>115 residues</a:t>
              </a:r>
              <a:endParaRPr lang="en-US" sz="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26577" y="2346837"/>
              <a:ext cx="8736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TS043_1-D1 (12 models)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6577" y="2732536"/>
              <a:ext cx="8736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2.33 Å over full sequence</a:t>
              </a:r>
              <a:endParaRPr lang="en-US" sz="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6577" y="3218852"/>
              <a:ext cx="115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19</a:t>
              </a:r>
            </a:p>
            <a:p>
              <a:r>
                <a:rPr lang="en-US" sz="800" dirty="0" smtClean="0"/>
                <a:t>LGA 50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1.23</a:t>
              </a:r>
              <a:endParaRPr lang="en-US" sz="800" dirty="0"/>
            </a:p>
          </p:txBody>
        </p:sp>
        <p:pic>
          <p:nvPicPr>
            <p:cNvPr id="34" name="Picture 3" descr="C:\Users\LA\Application Data\SSH\temp\super-T0970-D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47"/>
            <a:stretch/>
          </p:blipFill>
          <p:spPr bwMode="auto">
            <a:xfrm>
              <a:off x="5804362" y="1774861"/>
              <a:ext cx="2644444" cy="1906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856100" y="1943895"/>
              <a:ext cx="1304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T0970-D1 </a:t>
              </a:r>
              <a:r>
                <a:rPr lang="en-US" sz="800" b="1" dirty="0"/>
                <a:t>(FM/TBM</a:t>
              </a:r>
              <a:r>
                <a:rPr lang="en-US" sz="800" b="1" dirty="0" smtClean="0"/>
                <a:t>)</a:t>
              </a:r>
            </a:p>
            <a:p>
              <a:r>
                <a:rPr lang="en-US" sz="800" dirty="0"/>
                <a:t>96 residues</a:t>
              </a:r>
              <a:endParaRPr lang="en-US" sz="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56101" y="2346837"/>
              <a:ext cx="877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TS043_2-D1</a:t>
              </a:r>
            </a:p>
            <a:p>
              <a:r>
                <a:rPr lang="en-US" sz="800" dirty="0" smtClean="0"/>
                <a:t>(5 models plus 4 from TS347)</a:t>
              </a:r>
              <a:endParaRPr lang="en-US" sz="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56101" y="2827563"/>
              <a:ext cx="1034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2.78 Å over 89% of sequence</a:t>
              </a:r>
              <a:endParaRPr lang="en-US" sz="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56101" y="3169394"/>
              <a:ext cx="1163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17</a:t>
              </a:r>
            </a:p>
            <a:p>
              <a:r>
                <a:rPr lang="en-US" sz="800" dirty="0" smtClean="0"/>
                <a:t>LGA 67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1.61</a:t>
              </a:r>
              <a:endParaRPr lang="en-US" sz="800" dirty="0"/>
            </a:p>
          </p:txBody>
        </p:sp>
        <p:pic>
          <p:nvPicPr>
            <p:cNvPr id="39" name="Picture 5" descr="C:\Users\LA\Application Data\SSH\temp\super-T1008-D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75" y="3860305"/>
              <a:ext cx="3047379" cy="188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C:\Users\LA\Application Data\SSH\temp\super-T1001-D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7128">
              <a:off x="707102" y="3953206"/>
              <a:ext cx="2739081" cy="168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06556" y="3897872"/>
              <a:ext cx="9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T1001 </a:t>
              </a:r>
              <a:r>
                <a:rPr lang="en-US" sz="800" b="1" dirty="0"/>
                <a:t>(</a:t>
              </a:r>
              <a:r>
                <a:rPr lang="en-US" sz="800" b="1" dirty="0" smtClean="0"/>
                <a:t>FM)</a:t>
              </a:r>
            </a:p>
            <a:p>
              <a:r>
                <a:rPr lang="en-US" sz="800" dirty="0"/>
                <a:t>139 residues</a:t>
              </a:r>
              <a:endParaRPr lang="en-US" sz="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6556" y="4289161"/>
              <a:ext cx="9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TS222_4-D1 (106 models)</a:t>
              </a:r>
              <a:endParaRPr lang="en-US" sz="8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6556" y="4674859"/>
              <a:ext cx="9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2.32 Å over full sequence</a:t>
              </a:r>
              <a:endParaRPr 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6556" y="5161175"/>
              <a:ext cx="1244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11</a:t>
              </a:r>
            </a:p>
            <a:p>
              <a:r>
                <a:rPr lang="en-US" sz="800" dirty="0" smtClean="0"/>
                <a:t>LGA 55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0.04</a:t>
              </a:r>
              <a:endParaRPr 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26588" y="3897872"/>
              <a:ext cx="1382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T1008 </a:t>
              </a:r>
              <a:r>
                <a:rPr lang="en-US" sz="800" b="1" dirty="0"/>
                <a:t>(</a:t>
              </a:r>
              <a:r>
                <a:rPr lang="en-US" sz="800" b="1" dirty="0" smtClean="0"/>
                <a:t>FM/TBM)</a:t>
              </a:r>
            </a:p>
            <a:p>
              <a:r>
                <a:rPr lang="en-US" sz="800" dirty="0"/>
                <a:t>77 residues</a:t>
              </a:r>
              <a:endParaRPr lang="en-US" sz="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26588" y="4289161"/>
              <a:ext cx="8736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TS281_1-D1 (126 models)</a:t>
              </a:r>
              <a:endParaRPr 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26588" y="4674859"/>
              <a:ext cx="8736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1.14 Å over full sequence</a:t>
              </a:r>
              <a:endParaRPr 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26588" y="5161175"/>
              <a:ext cx="115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61</a:t>
              </a:r>
            </a:p>
            <a:p>
              <a:r>
                <a:rPr lang="en-US" sz="800" dirty="0" smtClean="0"/>
                <a:t>LGA 74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0.01</a:t>
              </a:r>
              <a:endParaRPr lang="en-US" sz="800" dirty="0"/>
            </a:p>
          </p:txBody>
        </p:sp>
        <p:pic>
          <p:nvPicPr>
            <p:cNvPr id="50" name="Picture 6" descr="C:\Users\LA\Application Data\SSH\temp\super-T1019s1-D1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1" t="11986" r="26975" b="14205"/>
            <a:stretch/>
          </p:blipFill>
          <p:spPr bwMode="auto">
            <a:xfrm>
              <a:off x="6578688" y="3930048"/>
              <a:ext cx="1761189" cy="159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858179" y="3897872"/>
              <a:ext cx="1382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T1019s1-D1 </a:t>
              </a:r>
              <a:r>
                <a:rPr lang="en-US" sz="800" b="1" dirty="0"/>
                <a:t>(</a:t>
              </a:r>
              <a:r>
                <a:rPr lang="en-US" sz="800" b="1" dirty="0" smtClean="0"/>
                <a:t>FM/TBM)</a:t>
              </a:r>
            </a:p>
            <a:p>
              <a:r>
                <a:rPr lang="en-US" sz="800" dirty="0"/>
                <a:t>58 residues</a:t>
              </a:r>
              <a:endParaRPr lang="en-US" sz="8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58179" y="4310376"/>
              <a:ext cx="877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TS043_2-D1 (85 models)</a:t>
              </a: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58179" y="4732961"/>
              <a:ext cx="877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1.7 Å over full sequence</a:t>
              </a:r>
              <a:endParaRPr lang="en-US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58178" y="5113289"/>
              <a:ext cx="1163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48</a:t>
              </a:r>
            </a:p>
            <a:p>
              <a:r>
                <a:rPr lang="en-US" sz="800" dirty="0" smtClean="0"/>
                <a:t>LGA 54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10.26</a:t>
              </a:r>
              <a:endParaRPr lang="en-US" sz="800" dirty="0"/>
            </a:p>
          </p:txBody>
        </p:sp>
        <p:pic>
          <p:nvPicPr>
            <p:cNvPr id="55" name="Picture 5" descr="C:\Users\LA\Application Data\SSH\temp\super-T0990-D1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5" t="8897" r="28310" b="9467"/>
            <a:stretch/>
          </p:blipFill>
          <p:spPr bwMode="auto">
            <a:xfrm>
              <a:off x="4027792" y="5916202"/>
              <a:ext cx="1672070" cy="166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LA\Application Data\SSH\temp\super-T1021s3-D2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14" t="14559" r="19126" b="10338"/>
            <a:stretch/>
          </p:blipFill>
          <p:spPr bwMode="auto">
            <a:xfrm rot="5693982">
              <a:off x="1173153" y="6079565"/>
              <a:ext cx="1834910" cy="154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17697" y="5916467"/>
              <a:ext cx="1459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T1021s3-D2 </a:t>
              </a:r>
              <a:r>
                <a:rPr lang="en-US" sz="800" b="1" dirty="0"/>
                <a:t>(</a:t>
              </a:r>
              <a:r>
                <a:rPr lang="en-US" sz="800" b="1" dirty="0" smtClean="0"/>
                <a:t>FM)</a:t>
              </a:r>
            </a:p>
            <a:p>
              <a:r>
                <a:rPr lang="en-US" sz="800" dirty="0"/>
                <a:t>101 residues</a:t>
              </a:r>
              <a:endParaRPr lang="en-US" sz="8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7698" y="6307756"/>
              <a:ext cx="938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TS043_3-D2</a:t>
              </a:r>
            </a:p>
            <a:p>
              <a:r>
                <a:rPr lang="en-US" sz="800" dirty="0" smtClean="0"/>
                <a:t>(3 models)</a:t>
              </a:r>
              <a:endParaRPr lang="en-US" sz="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7697" y="6693454"/>
              <a:ext cx="1072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1.65 Å over 95% of the sequence 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7697" y="7046277"/>
              <a:ext cx="1244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3.6</a:t>
              </a:r>
            </a:p>
            <a:p>
              <a:r>
                <a:rPr lang="en-US" sz="800" dirty="0" smtClean="0"/>
                <a:t>LGA 55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0.47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26587" y="5916467"/>
              <a:ext cx="1358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T0990-D1 (FM)</a:t>
              </a:r>
            </a:p>
            <a:p>
              <a:r>
                <a:rPr lang="en-US" sz="800" dirty="0" smtClean="0"/>
                <a:t>76 residues</a:t>
              </a:r>
              <a:endParaRPr 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26588" y="6346524"/>
              <a:ext cx="8736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TS274_2-D1 (118 models)</a:t>
              </a:r>
              <a:endParaRPr 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26588" y="6732223"/>
              <a:ext cx="873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1.6 Å over 95% of sequence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26588" y="7082494"/>
              <a:ext cx="115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2.4 !</a:t>
              </a:r>
            </a:p>
            <a:p>
              <a:r>
                <a:rPr lang="en-US" sz="800" dirty="0" smtClean="0"/>
                <a:t>LGA 56</a:t>
              </a:r>
            </a:p>
            <a:p>
              <a:r>
                <a:rPr lang="en-US" sz="800" dirty="0"/>
                <a:t>Neff/L </a:t>
              </a:r>
              <a:r>
                <a:rPr lang="en-US" sz="800" dirty="0" err="1"/>
                <a:t>HHblits</a:t>
              </a:r>
              <a:r>
                <a:rPr lang="en-US" sz="800" dirty="0"/>
                <a:t> </a:t>
              </a:r>
              <a:r>
                <a:rPr lang="en-US" sz="800" dirty="0" smtClean="0"/>
                <a:t>0.51</a:t>
              </a:r>
              <a:endParaRPr lang="en-US" sz="800" dirty="0"/>
            </a:p>
          </p:txBody>
        </p:sp>
        <p:pic>
          <p:nvPicPr>
            <p:cNvPr id="65" name="Picture 4" descr="C:\Users\LA\Application Data\SSH\temp\super-T0992-D1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1" r="29718" b="10550"/>
            <a:stretch/>
          </p:blipFill>
          <p:spPr bwMode="auto">
            <a:xfrm>
              <a:off x="6822238" y="5842872"/>
              <a:ext cx="1475380" cy="180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5881493" y="5916467"/>
              <a:ext cx="1364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T0992-D1 </a:t>
              </a:r>
              <a:r>
                <a:rPr lang="en-US" sz="800" b="1" dirty="0"/>
                <a:t>(</a:t>
              </a:r>
              <a:r>
                <a:rPr lang="en-US" sz="800" b="1" dirty="0" smtClean="0"/>
                <a:t>FM/TBM)</a:t>
              </a:r>
            </a:p>
            <a:p>
              <a:r>
                <a:rPr lang="en-US" sz="800" dirty="0" smtClean="0"/>
                <a:t>107 residues</a:t>
              </a:r>
              <a:endParaRPr 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81493" y="6329189"/>
              <a:ext cx="877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TS274_2-D1 (118 models)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81493" y="6714889"/>
              <a:ext cx="877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1.6 Å over 95% of sequence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81493" y="7065159"/>
              <a:ext cx="1163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HHscore</a:t>
              </a:r>
              <a:r>
                <a:rPr lang="en-US" sz="800" dirty="0"/>
                <a:t> </a:t>
              </a:r>
              <a:r>
                <a:rPr lang="en-US" sz="800" dirty="0" smtClean="0"/>
                <a:t>2.6 !</a:t>
              </a:r>
            </a:p>
            <a:p>
              <a:r>
                <a:rPr lang="en-US" sz="800" dirty="0" smtClean="0"/>
                <a:t>LGA 75</a:t>
              </a:r>
            </a:p>
            <a:p>
              <a:r>
                <a:rPr lang="en-US" sz="800" dirty="0" smtClean="0"/>
                <a:t>Neff/L </a:t>
              </a:r>
              <a:r>
                <a:rPr lang="en-US" sz="800" dirty="0" err="1" smtClean="0"/>
                <a:t>HHblits</a:t>
              </a:r>
              <a:r>
                <a:rPr lang="en-US" sz="800" dirty="0" smtClean="0"/>
                <a:t> 0.68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700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38892</TotalTime>
  <Words>970</Words>
  <Application>Microsoft Office PowerPoint</Application>
  <PresentationFormat>On-screen Show (4:3)</PresentationFormat>
  <Paragraphs>240</Paragraphs>
  <Slides>14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Cooper Black</vt:lpstr>
      <vt:lpstr>Courier New</vt:lpstr>
      <vt:lpstr>Helvetica</vt:lpstr>
      <vt:lpstr>Wingdings</vt:lpstr>
      <vt:lpstr>Office Theme</vt:lpstr>
      <vt:lpstr>PowerPoint Presentation</vt:lpstr>
      <vt:lpstr>Protein Production and Structure Facility</vt:lpstr>
      <vt:lpstr>PowerPoint Presentation</vt:lpstr>
      <vt:lpstr>Computer-based protein modeling in structural biology</vt:lpstr>
      <vt:lpstr>Building models of proteins of unknown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in for you?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Luciano Abriata</dc:creator>
  <cp:lastModifiedBy>L A</cp:lastModifiedBy>
  <cp:revision>111</cp:revision>
  <dcterms:created xsi:type="dcterms:W3CDTF">2019-04-09T10:11:52Z</dcterms:created>
  <dcterms:modified xsi:type="dcterms:W3CDTF">2019-10-15T18:19:01Z</dcterms:modified>
</cp:coreProperties>
</file>